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382" r:id="rId2"/>
    <p:sldId id="368" r:id="rId3"/>
    <p:sldId id="369" r:id="rId4"/>
    <p:sldId id="370" r:id="rId5"/>
    <p:sldId id="371" r:id="rId6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58" autoAdjust="0"/>
    <p:restoredTop sz="94708" autoAdjust="0"/>
  </p:normalViewPr>
  <p:slideViewPr>
    <p:cSldViewPr>
      <p:cViewPr varScale="1">
        <p:scale>
          <a:sx n="83" d="100"/>
          <a:sy n="83" d="100"/>
        </p:scale>
        <p:origin x="145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71D69BC-2959-4008-AB2E-FF39229B5A75}" type="datetimeFigureOut">
              <a:rPr lang="ar-IQ" smtClean="0"/>
              <a:pPr/>
              <a:t>4/27/1439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E5BBCAD-8FD6-4A0C-8E34-C582BD8BCB5F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531485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4216142-DCF9-4921-A374-30500945C048}" type="datetimeFigureOut">
              <a:rPr lang="ar-IQ" smtClean="0"/>
              <a:pPr/>
              <a:t>4/27/1439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98CD3F5-BE4F-414A-947A-2047FC5F3C54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378126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1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50422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2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928766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3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10453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4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79639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5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843028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A79CB-4A32-489D-9E30-DC906F0386CB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94832-E2D4-4B8C-9272-644F2376F2E1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610CF-6900-4294-837A-B7E7B5EC38C6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E996E-76F6-428D-9D47-0F6E24D0AD96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7FE3-66C6-421B-B7CA-F88C5114C1E1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822B-56EA-4C08-A30E-0AEA9DCD979B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6FE8-791A-44FE-B628-E82F3740B99E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9CD18-ABAB-41FB-9736-C95D8A4EFE2A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AB257-57B6-4872-B0B2-F2FF93A2BCA9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BE465-493E-40CF-B0CE-E9F505567127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3F6E-074E-41AB-AF69-11906B4B4ED2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84F503-AE44-4CDC-A4C8-D73D43D1AA5B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  <p:sndAc>
      <p:stSnd>
        <p:snd r:embed="rId13" name="arrow.wav"/>
      </p:stSnd>
    </p:sndAc>
  </p:transition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1.png"/><Relationship Id="rId3" Type="http://schemas.openxmlformats.org/officeDocument/2006/relationships/audio" Target="../media/audio1.wav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91.png"/><Relationship Id="rId5" Type="http://schemas.openxmlformats.org/officeDocument/2006/relationships/image" Target="../media/image300.png"/><Relationship Id="rId10" Type="http://schemas.openxmlformats.org/officeDocument/2006/relationships/image" Target="../media/image84.png"/><Relationship Id="rId4" Type="http://schemas.openxmlformats.org/officeDocument/2006/relationships/image" Target="../media/image210.png"/><Relationship Id="rId9" Type="http://schemas.openxmlformats.org/officeDocument/2006/relationships/image" Target="../media/image7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957390"/>
            <a:ext cx="7851648" cy="1828800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FLUID MECHANICS</a:t>
            </a:r>
            <a:br>
              <a:rPr lang="en-US" b="1" i="1" dirty="0" smtClean="0"/>
            </a:br>
            <a:r>
              <a:rPr lang="en-US" sz="4900" i="1" dirty="0" smtClean="0"/>
              <a:t>CHAPTER</a:t>
            </a:r>
            <a:r>
              <a:rPr lang="en-US" sz="4900" b="1" i="1" dirty="0" smtClean="0"/>
              <a:t>- 4 </a:t>
            </a:r>
            <a:r>
              <a:rPr lang="en-US" sz="5300" b="1" i="1" dirty="0" smtClean="0"/>
              <a:t>/ </a:t>
            </a:r>
            <a:r>
              <a:rPr lang="en-US" sz="4400" i="1" dirty="0" smtClean="0"/>
              <a:t>FLUID Dynamic</a:t>
            </a:r>
            <a:endParaRPr lang="ar-IQ" dirty="0"/>
          </a:p>
        </p:txBody>
      </p:sp>
      <p:sp>
        <p:nvSpPr>
          <p:cNvPr id="6" name="Rectangle 5"/>
          <p:cNvSpPr/>
          <p:nvPr/>
        </p:nvSpPr>
        <p:spPr>
          <a:xfrm>
            <a:off x="39938" y="142852"/>
            <a:ext cx="423353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200" b="1" dirty="0" smtClean="0"/>
              <a:t>Al-Mansour University College</a:t>
            </a:r>
          </a:p>
          <a:p>
            <a:pPr algn="l"/>
            <a:r>
              <a:rPr lang="en-US" sz="2200" b="1" dirty="0" smtClean="0"/>
              <a:t>Civil Engineering Department</a:t>
            </a:r>
          </a:p>
          <a:p>
            <a:pPr algn="l"/>
            <a:r>
              <a:rPr lang="en-US" sz="2200" b="1" dirty="0" smtClean="0"/>
              <a:t>Second Year/ 2017-2018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109792" y="4484712"/>
            <a:ext cx="7854696" cy="1752600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1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/>
              <a:t>Ahmed Layth, R.E., M.S.</a:t>
            </a:r>
            <a:endParaRPr lang="ar-IQ" sz="3200" b="1" dirty="0"/>
          </a:p>
        </p:txBody>
      </p:sp>
      <p:sp>
        <p:nvSpPr>
          <p:cNvPr id="5" name="Rectangle 4"/>
          <p:cNvSpPr/>
          <p:nvPr/>
        </p:nvSpPr>
        <p:spPr>
          <a:xfrm>
            <a:off x="5436096" y="810021"/>
            <a:ext cx="3265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ar-IQ" sz="2800" b="1" dirty="0">
                <a:solidFill>
                  <a:srgbClr val="FFFF00"/>
                </a:solidFill>
              </a:rPr>
              <a:t>الــمــحــاضــرة رقــم ( </a:t>
            </a:r>
            <a:r>
              <a:rPr lang="en-US" sz="2800" b="1" dirty="0" smtClean="0">
                <a:solidFill>
                  <a:srgbClr val="FFFF00"/>
                </a:solidFill>
              </a:rPr>
              <a:t>9</a:t>
            </a:r>
            <a:r>
              <a:rPr lang="ar-IQ" sz="2800" b="1" dirty="0" smtClean="0">
                <a:solidFill>
                  <a:srgbClr val="FFFF00"/>
                </a:solidFill>
              </a:rPr>
              <a:t> </a:t>
            </a:r>
            <a:r>
              <a:rPr lang="ar-IQ" sz="2800" b="1" dirty="0">
                <a:solidFill>
                  <a:srgbClr val="FFFF00"/>
                </a:solidFill>
              </a:rPr>
              <a:t>)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384974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116632"/>
                <a:ext cx="8928992" cy="79221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rtl="0">
                  <a:spcAft>
                    <a:spcPts val="1200"/>
                  </a:spcAft>
                </a:pPr>
                <a:r>
                  <a:rPr lang="en-US" sz="2400" b="1" dirty="0" smtClean="0">
                    <a:latin typeface="+mj-lt"/>
                  </a:rPr>
                  <a:t>Momentum Equation- (Impulse-Momentum Equation)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150" dirty="0" smtClean="0">
                    <a:latin typeface="+mj-lt"/>
                  </a:rPr>
                  <a:t>From </a:t>
                </a:r>
                <a:r>
                  <a:rPr lang="en-US" sz="2150" u="sng" dirty="0" smtClean="0">
                    <a:solidFill>
                      <a:srgbClr val="FF0000"/>
                    </a:solidFill>
                    <a:latin typeface="+mj-lt"/>
                  </a:rPr>
                  <a:t>Newton’s second law</a:t>
                </a:r>
                <a:r>
                  <a:rPr lang="en-US" sz="2150" dirty="0">
                    <a:latin typeface="+mj-lt"/>
                  </a:rPr>
                  <a:t> </a:t>
                </a:r>
                <a:r>
                  <a:rPr lang="en-US" sz="2150" dirty="0" smtClean="0">
                    <a:latin typeface="+mj-lt"/>
                  </a:rPr>
                  <a:t>of motion, momentum equation can be written as:</a:t>
                </a:r>
              </a:p>
              <a:p>
                <a:pPr algn="just" rtl="0">
                  <a:spcAft>
                    <a:spcPts val="1200"/>
                  </a:spcAft>
                </a:pPr>
                <a:endParaRPr lang="en-US" sz="2200" b="1" dirty="0" smtClean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endParaRPr lang="en-US" sz="2200" b="1" dirty="0">
                  <a:latin typeface="+mj-lt"/>
                </a:endParaRPr>
              </a:p>
              <a:p>
                <a:pPr algn="just" rtl="0">
                  <a:spcAft>
                    <a:spcPts val="2400"/>
                  </a:spcAft>
                </a:pPr>
                <a:endParaRPr lang="en-US" sz="2200" b="1" dirty="0" smtClean="0">
                  <a:latin typeface="+mj-lt"/>
                </a:endParaRPr>
              </a:p>
              <a:p>
                <a:pPr algn="just" rtl="0">
                  <a:spcAft>
                    <a:spcPts val="2400"/>
                  </a:spcAft>
                </a:pPr>
                <a:endParaRPr lang="en-US" sz="2200" b="1" dirty="0" smtClean="0">
                  <a:latin typeface="+mj-lt"/>
                </a:endParaRPr>
              </a:p>
              <a:p>
                <a:pPr algn="just" rtl="0">
                  <a:spcAft>
                    <a:spcPts val="2400"/>
                  </a:spcAft>
                </a:pPr>
                <a:endParaRPr lang="en-US" sz="2200" b="1" dirty="0" smtClean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>
                    <a:latin typeface="+mj-lt"/>
                  </a:rPr>
                  <a:t>Momentum </a:t>
                </a:r>
                <a:r>
                  <a:rPr lang="en-US" sz="2200" dirty="0" smtClean="0">
                    <a:latin typeface="+mj-lt"/>
                  </a:rPr>
                  <a:t>equation in any direction is:</a:t>
                </a:r>
                <a:endParaRPr lang="en-US" sz="2200" dirty="0">
                  <a:latin typeface="+mj-lt"/>
                </a:endParaRPr>
              </a:p>
              <a:p>
                <a:pPr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acc>
                            <m:accPr>
                              <m:chr m:val="⃑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acc>
                        </m:e>
                      </m:nary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i="1">
                          <a:latin typeface="Cambria Math"/>
                        </a:rPr>
                        <m:t>𝜌</m:t>
                      </m:r>
                      <m:r>
                        <a:rPr lang="en-US" sz="2000" i="1">
                          <a:latin typeface="Cambria Math"/>
                        </a:rPr>
                        <m:t>𝑄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𝑥</m:t>
                          </m:r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−</m:t>
                      </m:r>
                      <m:r>
                        <a:rPr lang="en-US" sz="2000" i="1">
                          <a:latin typeface="Cambria Math"/>
                        </a:rPr>
                        <m:t>𝜌</m:t>
                      </m:r>
                      <m:r>
                        <a:rPr lang="en-US" sz="2000" i="1">
                          <a:latin typeface="Cambria Math"/>
                        </a:rPr>
                        <m:t>𝑄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𝑥</m:t>
                          </m:r>
                          <m:r>
                            <a:rPr lang="en-US" sz="20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……………………………</m:t>
                      </m:r>
                      <m:r>
                        <a:rPr lang="en-US" sz="2000" i="1">
                          <a:latin typeface="Cambria Math"/>
                        </a:rPr>
                        <m:t>𝑥</m:t>
                      </m:r>
                      <m:r>
                        <a:rPr lang="en-US" sz="2000" i="1">
                          <a:latin typeface="Cambria Math"/>
                        </a:rPr>
                        <m:t>−</m:t>
                      </m:r>
                      <m:r>
                        <a:rPr lang="en-US" sz="2000" i="1">
                          <a:latin typeface="Cambria Math"/>
                        </a:rPr>
                        <m:t>𝑎𝑥𝑖𝑠</m:t>
                      </m:r>
                    </m:oMath>
                  </m:oMathPara>
                </a14:m>
                <a:endParaRPr lang="en-US" sz="2000" dirty="0"/>
              </a:p>
              <a:p>
                <a:pPr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acc>
                            <m:accPr>
                              <m:chr m:val="⃑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acc>
                        </m:e>
                      </m:nary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i="1">
                          <a:latin typeface="Cambria Math"/>
                        </a:rPr>
                        <m:t>𝜌</m:t>
                      </m:r>
                      <m:r>
                        <a:rPr lang="en-US" sz="2000" i="1">
                          <a:latin typeface="Cambria Math"/>
                        </a:rPr>
                        <m:t>𝑄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𝑦</m:t>
                          </m:r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−</m:t>
                      </m:r>
                      <m:r>
                        <a:rPr lang="en-US" sz="2000" i="1">
                          <a:latin typeface="Cambria Math"/>
                        </a:rPr>
                        <m:t>𝜌</m:t>
                      </m:r>
                      <m:r>
                        <a:rPr lang="en-US" sz="2000" i="1">
                          <a:latin typeface="Cambria Math"/>
                        </a:rPr>
                        <m:t>𝑄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𝑦</m:t>
                          </m:r>
                          <m:r>
                            <a:rPr lang="en-US" sz="20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……………………………</m:t>
                      </m:r>
                      <m:r>
                        <a:rPr lang="en-US" sz="2000" i="1" smtClean="0">
                          <a:latin typeface="Cambria Math"/>
                        </a:rPr>
                        <m:t>𝑦</m:t>
                      </m:r>
                      <m:r>
                        <a:rPr lang="en-US" sz="2000" b="0" i="1" smtClean="0">
                          <a:latin typeface="Cambria Math"/>
                        </a:rPr>
                        <m:t>−</m:t>
                      </m:r>
                      <m:r>
                        <a:rPr lang="en-US" sz="2000" i="1">
                          <a:latin typeface="Cambria Math"/>
                        </a:rPr>
                        <m:t>𝑎𝑥𝑖𝑠</m:t>
                      </m:r>
                    </m:oMath>
                  </m:oMathPara>
                </a14:m>
                <a:endParaRPr lang="en-US" sz="2000" dirty="0"/>
              </a:p>
              <a:p>
                <a:pPr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acc>
                            <m:accPr>
                              <m:chr m:val="⃑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</a:rPr>
                                    <m:t>𝑧</m:t>
                                  </m:r>
                                </m:sub>
                              </m:sSub>
                            </m:e>
                          </m:acc>
                        </m:e>
                      </m:nary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i="1">
                          <a:latin typeface="Cambria Math"/>
                        </a:rPr>
                        <m:t>𝜌</m:t>
                      </m:r>
                      <m:r>
                        <a:rPr lang="en-US" sz="2000" i="1">
                          <a:latin typeface="Cambria Math"/>
                        </a:rPr>
                        <m:t>𝑄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𝑧</m:t>
                          </m:r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−</m:t>
                      </m:r>
                      <m:r>
                        <a:rPr lang="en-US" sz="2000" i="1">
                          <a:latin typeface="Cambria Math"/>
                        </a:rPr>
                        <m:t>𝜌</m:t>
                      </m:r>
                      <m:r>
                        <a:rPr lang="en-US" sz="2000" i="1">
                          <a:latin typeface="Cambria Math"/>
                        </a:rPr>
                        <m:t>𝑄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𝑧</m:t>
                          </m:r>
                          <m:r>
                            <a:rPr lang="en-US" sz="20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000" i="1">
                          <a:latin typeface="Cambria Math"/>
                        </a:rPr>
                        <m:t>……………………………</m:t>
                      </m:r>
                      <m:r>
                        <a:rPr lang="en-US" sz="2000" i="1">
                          <a:latin typeface="Cambria Math"/>
                        </a:rPr>
                        <m:t>𝑧</m:t>
                      </m:r>
                      <m:r>
                        <a:rPr lang="en-US" sz="2000" i="1">
                          <a:latin typeface="Cambria Math"/>
                        </a:rPr>
                        <m:t>−</m:t>
                      </m:r>
                      <m:r>
                        <a:rPr lang="en-US" sz="2000" i="1">
                          <a:latin typeface="Cambria Math"/>
                        </a:rPr>
                        <m:t>𝑎𝑥𝑖𝑠</m:t>
                      </m:r>
                    </m:oMath>
                  </m:oMathPara>
                </a14:m>
                <a:endParaRPr lang="en-US" sz="2000" dirty="0"/>
              </a:p>
              <a:p>
                <a:pPr algn="just" rtl="0">
                  <a:spcAft>
                    <a:spcPts val="2400"/>
                  </a:spcAft>
                </a:pPr>
                <a:endParaRPr lang="en-US" sz="2200" b="1" dirty="0">
                  <a:latin typeface="+mj-lt"/>
                </a:endParaRPr>
              </a:p>
              <a:p>
                <a:pPr algn="just" rtl="0">
                  <a:spcAft>
                    <a:spcPts val="2400"/>
                  </a:spcAft>
                </a:pPr>
                <a:endParaRPr lang="en-US" sz="2200" b="1" dirty="0">
                  <a:latin typeface="+mj-lt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16632"/>
                <a:ext cx="8928992" cy="7922169"/>
              </a:xfrm>
              <a:prstGeom prst="rect">
                <a:avLst/>
              </a:prstGeom>
              <a:blipFill rotWithShape="1">
                <a:blip r:embed="rId4"/>
                <a:stretch>
                  <a:fillRect l="-1093" t="-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-396552" y="1272790"/>
                <a:ext cx="5544616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rtl="0"/>
                <a14:m>
                  <m:oMath xmlns:m="http://schemas.openxmlformats.org/officeDocument/2006/math">
                    <m:nary>
                      <m:naryPr>
                        <m:chr m:val="∑"/>
                        <m:limLoc m:val="undOvr"/>
                        <m:subHide m:val="on"/>
                        <m:supHide m:val="on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acc>
                          <m:accPr>
                            <m:chr m:val="⃑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𝐹</m:t>
                            </m:r>
                          </m:e>
                        </m:acc>
                      </m:e>
                    </m:nary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𝜌</m:t>
                    </m:r>
                    <m:r>
                      <a:rPr lang="en-US" sz="2400" i="1">
                        <a:latin typeface="Cambria Math"/>
                      </a:rPr>
                      <m:t>𝑄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𝑜𝑢𝑡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−</m:t>
                    </m:r>
                    <m:r>
                      <a:rPr lang="en-US" sz="2400" i="1">
                        <a:latin typeface="Cambria Math"/>
                      </a:rPr>
                      <m:t>𝜌</m:t>
                    </m:r>
                    <m:r>
                      <a:rPr lang="en-US" sz="2400" i="1">
                        <a:latin typeface="Cambria Math"/>
                      </a:rPr>
                      <m:t>𝑄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𝑖𝑛</m:t>
                        </m:r>
                      </m:sub>
                    </m:sSub>
                    <m:r>
                      <a:rPr lang="en-US" sz="2400" b="1" i="0" smtClean="0">
                        <a:latin typeface="Cambria Math"/>
                      </a:rPr>
                      <m:t>   </m:t>
                    </m:r>
                  </m:oMath>
                </a14:m>
                <a:r>
                  <a:rPr lang="en-US" sz="2800" b="1" dirty="0" smtClean="0">
                    <a:solidFill>
                      <a:srgbClr val="7030A0"/>
                    </a:solidFill>
                  </a:rPr>
                  <a:t>Prove</a:t>
                </a:r>
                <a:r>
                  <a:rPr lang="en-US" sz="2800" b="1" dirty="0">
                    <a:solidFill>
                      <a:srgbClr val="7030A0"/>
                    </a:solidFill>
                  </a:rPr>
                  <a:t>?</a:t>
                </a:r>
              </a:p>
              <a:p>
                <a:pPr algn="just" rtl="0"/>
                <a:endParaRPr lang="en-US" sz="24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96552" y="1272790"/>
                <a:ext cx="5544616" cy="892552"/>
              </a:xfrm>
              <a:prstGeom prst="rect">
                <a:avLst/>
              </a:prstGeom>
              <a:blipFill rotWithShape="1">
                <a:blip r:embed="rId5"/>
                <a:stretch>
                  <a:fillRect t="-61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24744"/>
            <a:ext cx="3888432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869526" y="2678184"/>
                <a:ext cx="557076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1" i="1" smtClean="0">
                              <a:latin typeface="Cambria Math"/>
                            </a:rPr>
                            <m:t>𝒗</m:t>
                          </m:r>
                        </m:e>
                        <m:sub>
                          <m:r>
                            <a:rPr lang="en-US" sz="22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US" sz="22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9526" y="2678184"/>
                <a:ext cx="557076" cy="43088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8586924" y="1272790"/>
                <a:ext cx="557076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1" i="1" smtClean="0">
                              <a:latin typeface="Cambria Math"/>
                            </a:rPr>
                            <m:t>𝒗</m:t>
                          </m:r>
                        </m:e>
                        <m:sub>
                          <m:r>
                            <a:rPr lang="en-US" sz="22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US" sz="2200" b="1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6924" y="1272790"/>
                <a:ext cx="557076" cy="430887"/>
              </a:xfrm>
              <a:prstGeom prst="rect">
                <a:avLst/>
              </a:prstGeom>
              <a:blipFill rotWithShape="1">
                <a:blip r:embed="rId8"/>
                <a:stretch>
                  <a:fillRect b="-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7984873" y="2780928"/>
                <a:ext cx="42832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1" i="1" smtClean="0">
                          <a:latin typeface="Cambria Math"/>
                          <a:ea typeface="Cambria Math"/>
                        </a:rPr>
                        <m:t>𝜽</m:t>
                      </m:r>
                    </m:oMath>
                  </m:oMathPara>
                </a14:m>
                <a:endParaRPr lang="en-US" sz="2200" b="1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4873" y="2780928"/>
                <a:ext cx="428322" cy="43088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5638733" y="1121332"/>
                <a:ext cx="420307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1" i="1" smtClean="0">
                          <a:latin typeface="Cambria Math"/>
                        </a:rPr>
                        <m:t>𝒚</m:t>
                      </m:r>
                    </m:oMath>
                  </m:oMathPara>
                </a14:m>
                <a:endParaRPr lang="en-US" sz="2200" b="1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733" y="1121332"/>
                <a:ext cx="420307" cy="430887"/>
              </a:xfrm>
              <a:prstGeom prst="rect">
                <a:avLst/>
              </a:prstGeom>
              <a:blipFill rotWithShape="1">
                <a:blip r:embed="rId10"/>
                <a:stretch>
                  <a:fillRect b="-84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6510305" y="2082214"/>
                <a:ext cx="413895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1" i="1" smtClean="0">
                          <a:latin typeface="Cambria Math"/>
                        </a:rPr>
                        <m:t>𝒙</m:t>
                      </m:r>
                    </m:oMath>
                  </m:oMathPara>
                </a14:m>
                <a:endParaRPr lang="en-US" sz="2200" b="1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0305" y="2082214"/>
                <a:ext cx="413895" cy="43088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1710854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44624"/>
            <a:ext cx="8928992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 smtClean="0">
                <a:latin typeface="+mj-lt"/>
              </a:rPr>
              <a:t>Example (22)</a:t>
            </a:r>
          </a:p>
          <a:p>
            <a:pPr algn="just" rtl="0"/>
            <a:r>
              <a:rPr lang="en-US" sz="2200" dirty="0" smtClean="0">
                <a:latin typeface="+mj-lt"/>
              </a:rPr>
              <a:t>A horizontal water jet hits a fixed vertical wall. The diameter of the jet is 2 cm and its velocity is 25 m/s. Calculate force exerted on the wall.</a:t>
            </a:r>
          </a:p>
          <a:p>
            <a:pPr algn="just" rtl="0"/>
            <a:endParaRPr lang="en-US" sz="2200" dirty="0">
              <a:latin typeface="+mj-lt"/>
            </a:endParaRPr>
          </a:p>
          <a:p>
            <a:pPr algn="just" rtl="0"/>
            <a:endParaRPr lang="en-US" sz="2200" dirty="0" smtClean="0">
              <a:latin typeface="+mj-lt"/>
            </a:endParaRPr>
          </a:p>
          <a:p>
            <a:pPr algn="just" rtl="0"/>
            <a:r>
              <a:rPr lang="ar-IQ" sz="2200" dirty="0" smtClean="0">
                <a:latin typeface="+mj-lt"/>
              </a:rPr>
              <a:t> </a:t>
            </a:r>
            <a:endParaRPr lang="en-US" sz="2200" dirty="0" smtClean="0">
              <a:latin typeface="+mj-lt"/>
            </a:endParaRPr>
          </a:p>
          <a:p>
            <a:pPr algn="just" rtl="0"/>
            <a:endParaRPr lang="en-US" sz="2200" dirty="0" smtClean="0">
              <a:latin typeface="+mj-lt"/>
            </a:endParaRPr>
          </a:p>
          <a:p>
            <a:pPr algn="just" rtl="0"/>
            <a:endParaRPr lang="en-US" sz="2200" dirty="0">
              <a:latin typeface="+mj-lt"/>
            </a:endParaRPr>
          </a:p>
          <a:p>
            <a:pPr algn="just" rtl="0"/>
            <a:endParaRPr lang="en-US" sz="2200" dirty="0">
              <a:latin typeface="+mj-lt"/>
            </a:endParaRPr>
          </a:p>
          <a:p>
            <a:pPr algn="just" rtl="0"/>
            <a:endParaRPr lang="en-US" sz="2200" dirty="0"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24744"/>
            <a:ext cx="4125863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5323896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44624"/>
            <a:ext cx="8928992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 smtClean="0">
                <a:latin typeface="+mj-lt"/>
              </a:rPr>
              <a:t>Example </a:t>
            </a:r>
            <a:r>
              <a:rPr lang="en-US" sz="2400" b="1" dirty="0">
                <a:latin typeface="+mj-lt"/>
              </a:rPr>
              <a:t>(</a:t>
            </a:r>
            <a:r>
              <a:rPr lang="en-US" sz="2400" b="1" dirty="0" smtClean="0">
                <a:latin typeface="+mj-lt"/>
              </a:rPr>
              <a:t>23)</a:t>
            </a:r>
            <a:endParaRPr lang="en-US" sz="2400" b="1" dirty="0">
              <a:latin typeface="+mj-lt"/>
            </a:endParaRPr>
          </a:p>
          <a:p>
            <a:pPr algn="just" rtl="0"/>
            <a:r>
              <a:rPr lang="en-US" sz="2200" dirty="0" smtClean="0">
                <a:latin typeface="+mj-lt"/>
              </a:rPr>
              <a:t>Water jet that is in a horizontal plane is deflected by a 90⁰ vane. If the jet is 5 cm diameter and velocity is 10 m/s, determine the force exerted by the vane.</a:t>
            </a:r>
            <a:endParaRPr lang="ar-IQ" sz="2200" dirty="0">
              <a:latin typeface="+mj-lt"/>
            </a:endParaRPr>
          </a:p>
          <a:p>
            <a:pPr algn="just" rtl="0"/>
            <a:endParaRPr lang="ar-IQ" sz="2200" dirty="0" smtClean="0">
              <a:latin typeface="+mj-lt"/>
            </a:endParaRPr>
          </a:p>
          <a:p>
            <a:pPr algn="just" rtl="0"/>
            <a:endParaRPr lang="en-US" sz="2200" dirty="0">
              <a:latin typeface="+mj-lt"/>
            </a:endParaRPr>
          </a:p>
          <a:p>
            <a:pPr algn="just" rtl="0"/>
            <a:endParaRPr lang="en-US" sz="2200" dirty="0">
              <a:latin typeface="+mj-lt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1806" y="1556792"/>
            <a:ext cx="3333258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2048415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44624"/>
            <a:ext cx="892899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 smtClean="0">
                <a:latin typeface="+mj-lt"/>
              </a:rPr>
              <a:t>Example (24)</a:t>
            </a:r>
          </a:p>
          <a:p>
            <a:pPr algn="just" rtl="0"/>
            <a:r>
              <a:rPr lang="en-US" sz="2200" dirty="0" smtClean="0">
                <a:latin typeface="+mj-lt"/>
              </a:rPr>
              <a:t>For the figure shown, a 825 N rest on a steady water jet. What is the jet velocity? </a:t>
            </a:r>
            <a:endParaRPr lang="en-US" sz="2200" dirty="0">
              <a:latin typeface="+mj-lt"/>
            </a:endParaRPr>
          </a:p>
          <a:p>
            <a:pPr algn="just" rtl="0"/>
            <a:endParaRPr lang="en-US" sz="2200" dirty="0" smtClean="0">
              <a:latin typeface="+mj-lt"/>
            </a:endParaRPr>
          </a:p>
          <a:p>
            <a:pPr algn="just" rtl="0"/>
            <a:r>
              <a:rPr lang="ar-IQ" sz="2200" dirty="0" smtClean="0">
                <a:latin typeface="+mj-lt"/>
              </a:rPr>
              <a:t> </a:t>
            </a:r>
            <a:endParaRPr lang="en-US" sz="2200" dirty="0" smtClean="0">
              <a:latin typeface="+mj-lt"/>
            </a:endParaRPr>
          </a:p>
          <a:p>
            <a:pPr algn="just" rtl="0"/>
            <a:endParaRPr lang="en-US" sz="2200" dirty="0" smtClean="0">
              <a:latin typeface="+mj-lt"/>
            </a:endParaRPr>
          </a:p>
          <a:p>
            <a:pPr algn="just" rtl="0"/>
            <a:endParaRPr lang="en-US" sz="2200" dirty="0">
              <a:latin typeface="+mj-lt"/>
            </a:endParaRPr>
          </a:p>
          <a:p>
            <a:pPr algn="just" rtl="0"/>
            <a:endParaRPr lang="en-US" sz="2200" dirty="0">
              <a:latin typeface="+mj-lt"/>
            </a:endParaRPr>
          </a:p>
          <a:p>
            <a:pPr algn="just" rtl="0"/>
            <a:endParaRPr lang="ar-IQ" sz="2200" dirty="0" smtClean="0">
              <a:latin typeface="+mj-lt"/>
            </a:endParaRPr>
          </a:p>
          <a:p>
            <a:pPr algn="just" rtl="0"/>
            <a:endParaRPr lang="en-US" sz="2200" dirty="0">
              <a:latin typeface="+mj-lt"/>
            </a:endParaRPr>
          </a:p>
          <a:p>
            <a:pPr algn="just" rtl="0"/>
            <a:endParaRPr lang="en-US" sz="2200" dirty="0">
              <a:latin typeface="+mj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568" y="980728"/>
            <a:ext cx="4299570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4018126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4238</TotalTime>
  <Words>163</Words>
  <Application>Microsoft Office PowerPoint</Application>
  <PresentationFormat>On-screen Show (4:3)</PresentationFormat>
  <Paragraphs>46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Cambria Math</vt:lpstr>
      <vt:lpstr>Constantia</vt:lpstr>
      <vt:lpstr>Majalla UI</vt:lpstr>
      <vt:lpstr>Traditional Arabic</vt:lpstr>
      <vt:lpstr>Wingdings 2</vt:lpstr>
      <vt:lpstr>Flow</vt:lpstr>
      <vt:lpstr>FLUID MECHANICS CHAPTER- 4 / FLUID Dynamic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lenovo</cp:lastModifiedBy>
  <cp:revision>363</cp:revision>
  <dcterms:created xsi:type="dcterms:W3CDTF">2012-04-06T10:32:00Z</dcterms:created>
  <dcterms:modified xsi:type="dcterms:W3CDTF">2018-01-14T09:48:40Z</dcterms:modified>
</cp:coreProperties>
</file>